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8" r:id="rId1"/>
  </p:sldMasterIdLst>
  <p:sldIdLst>
    <p:sldId id="277" r:id="rId2"/>
    <p:sldId id="257" r:id="rId3"/>
    <p:sldId id="270" r:id="rId4"/>
    <p:sldId id="259" r:id="rId5"/>
    <p:sldId id="261" r:id="rId6"/>
    <p:sldId id="271" r:id="rId7"/>
    <p:sldId id="263" r:id="rId8"/>
    <p:sldId id="265" r:id="rId9"/>
    <p:sldId id="269" r:id="rId10"/>
    <p:sldId id="276" r:id="rId11"/>
    <p:sldId id="267" r:id="rId12"/>
    <p:sldId id="273" r:id="rId13"/>
    <p:sldId id="27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85" d="100"/>
          <a:sy n="85" d="100"/>
        </p:scale>
        <p:origin x="456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685CDB-D093-4DCD-AF74-4CDBEC0B3026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C293DF6-142B-4041-ACEF-0574FA951F72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/>
            <a:t>Objective</a:t>
          </a:r>
          <a:endParaRPr lang="en-IN"/>
        </a:p>
      </dgm:t>
    </dgm:pt>
    <dgm:pt modelId="{54FE5622-54A5-4648-AF21-CAFF247D9765}" type="parTrans" cxnId="{EEEE178E-6E0D-4A68-9EA1-B72E2D65CA54}">
      <dgm:prSet/>
      <dgm:spPr/>
      <dgm:t>
        <a:bodyPr/>
        <a:lstStyle/>
        <a:p>
          <a:endParaRPr lang="en-IN"/>
        </a:p>
      </dgm:t>
    </dgm:pt>
    <dgm:pt modelId="{384FC313-830B-4845-95CB-AED412BEA1FF}" type="sibTrans" cxnId="{EEEE178E-6E0D-4A68-9EA1-B72E2D65CA54}">
      <dgm:prSet/>
      <dgm:spPr/>
      <dgm:t>
        <a:bodyPr/>
        <a:lstStyle/>
        <a:p>
          <a:endParaRPr lang="en-IN"/>
        </a:p>
      </dgm:t>
    </dgm:pt>
    <dgm:pt modelId="{64AA3426-D0E5-4EA1-88EE-4AAF4D6C19DE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/>
            <a:t>Data Gathering</a:t>
          </a:r>
          <a:endParaRPr lang="en-IN"/>
        </a:p>
      </dgm:t>
    </dgm:pt>
    <dgm:pt modelId="{838EE4F4-5C96-4E95-AC18-BE274F726713}" type="parTrans" cxnId="{FF4D0336-F10C-4CF8-8B09-9BACDE7DEADB}">
      <dgm:prSet/>
      <dgm:spPr/>
      <dgm:t>
        <a:bodyPr/>
        <a:lstStyle/>
        <a:p>
          <a:endParaRPr lang="en-IN"/>
        </a:p>
      </dgm:t>
    </dgm:pt>
    <dgm:pt modelId="{F48AA81F-F534-44E3-B83D-9C442A1DCACB}" type="sibTrans" cxnId="{FF4D0336-F10C-4CF8-8B09-9BACDE7DEADB}">
      <dgm:prSet/>
      <dgm:spPr/>
      <dgm:t>
        <a:bodyPr/>
        <a:lstStyle/>
        <a:p>
          <a:endParaRPr lang="en-IN"/>
        </a:p>
      </dgm:t>
    </dgm:pt>
    <dgm:pt modelId="{DF68F36C-756C-4B55-9920-DB9936A71A78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/>
            <a:t>Insight</a:t>
          </a:r>
          <a:endParaRPr lang="en-IN"/>
        </a:p>
      </dgm:t>
    </dgm:pt>
    <dgm:pt modelId="{32C4DC22-23C5-432E-A1AF-2FE57AC436E3}" type="parTrans" cxnId="{B8C56B1E-D9DD-4E57-A231-8592BCBFF07B}">
      <dgm:prSet/>
      <dgm:spPr/>
      <dgm:t>
        <a:bodyPr/>
        <a:lstStyle/>
        <a:p>
          <a:endParaRPr lang="en-IN"/>
        </a:p>
      </dgm:t>
    </dgm:pt>
    <dgm:pt modelId="{EACA3021-3779-4E1D-86AF-9720528080D7}" type="sibTrans" cxnId="{B8C56B1E-D9DD-4E57-A231-8592BCBFF07B}">
      <dgm:prSet/>
      <dgm:spPr/>
      <dgm:t>
        <a:bodyPr/>
        <a:lstStyle/>
        <a:p>
          <a:endParaRPr lang="en-IN"/>
        </a:p>
      </dgm:t>
    </dgm:pt>
    <dgm:pt modelId="{EAF9A2AA-FD57-4A88-BCB9-CB33BE6BF7A2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/>
            <a:t>Conclusion</a:t>
          </a:r>
          <a:endParaRPr lang="en-IN"/>
        </a:p>
      </dgm:t>
    </dgm:pt>
    <dgm:pt modelId="{0454D57C-C52B-47F3-AFBA-D10532C2E8EA}" type="parTrans" cxnId="{966A3A19-84DE-45D7-87EF-B3AB6AF1A4EA}">
      <dgm:prSet/>
      <dgm:spPr/>
      <dgm:t>
        <a:bodyPr/>
        <a:lstStyle/>
        <a:p>
          <a:endParaRPr lang="en-IN"/>
        </a:p>
      </dgm:t>
    </dgm:pt>
    <dgm:pt modelId="{145B45A8-799D-472F-B31B-1F82819C5A76}" type="sibTrans" cxnId="{966A3A19-84DE-45D7-87EF-B3AB6AF1A4EA}">
      <dgm:prSet/>
      <dgm:spPr/>
      <dgm:t>
        <a:bodyPr/>
        <a:lstStyle/>
        <a:p>
          <a:endParaRPr lang="en-IN"/>
        </a:p>
      </dgm:t>
    </dgm:pt>
    <dgm:pt modelId="{82969DA9-E613-488A-86E0-4E6D0CA67FE3}" type="pres">
      <dgm:prSet presAssocID="{A2685CDB-D093-4DCD-AF74-4CDBEC0B3026}" presName="linear" presStyleCnt="0">
        <dgm:presLayoutVars>
          <dgm:dir/>
          <dgm:animLvl val="lvl"/>
          <dgm:resizeHandles val="exact"/>
        </dgm:presLayoutVars>
      </dgm:prSet>
      <dgm:spPr/>
    </dgm:pt>
    <dgm:pt modelId="{DBBA7379-66B0-4382-B4BE-112D0D21E40A}" type="pres">
      <dgm:prSet presAssocID="{DC293DF6-142B-4041-ACEF-0574FA951F72}" presName="parentLin" presStyleCnt="0"/>
      <dgm:spPr/>
    </dgm:pt>
    <dgm:pt modelId="{252968B2-3C77-4C86-AE8B-DE1DC00DB8CD}" type="pres">
      <dgm:prSet presAssocID="{DC293DF6-142B-4041-ACEF-0574FA951F72}" presName="parentLeftMargin" presStyleLbl="node1" presStyleIdx="0" presStyleCnt="4"/>
      <dgm:spPr/>
    </dgm:pt>
    <dgm:pt modelId="{B0424F1F-9C4E-4FD4-BC84-8D01356F31FF}" type="pres">
      <dgm:prSet presAssocID="{DC293DF6-142B-4041-ACEF-0574FA951F7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EB4FEA4-2E8E-4DB5-BA98-0D7C9259C407}" type="pres">
      <dgm:prSet presAssocID="{DC293DF6-142B-4041-ACEF-0574FA951F72}" presName="negativeSpace" presStyleCnt="0"/>
      <dgm:spPr/>
    </dgm:pt>
    <dgm:pt modelId="{2D0FE358-AA83-4CDF-AB5D-39E21824D3BF}" type="pres">
      <dgm:prSet presAssocID="{DC293DF6-142B-4041-ACEF-0574FA951F72}" presName="childText" presStyleLbl="conFgAcc1" presStyleIdx="0" presStyleCnt="4">
        <dgm:presLayoutVars>
          <dgm:bulletEnabled val="1"/>
        </dgm:presLayoutVars>
      </dgm:prSet>
      <dgm:spPr>
        <a:ln>
          <a:solidFill>
            <a:schemeClr val="tx1"/>
          </a:solidFill>
        </a:ln>
      </dgm:spPr>
    </dgm:pt>
    <dgm:pt modelId="{20ABD9E3-6130-4A22-B669-025D0AEF46BF}" type="pres">
      <dgm:prSet presAssocID="{384FC313-830B-4845-95CB-AED412BEA1FF}" presName="spaceBetweenRectangles" presStyleCnt="0"/>
      <dgm:spPr/>
    </dgm:pt>
    <dgm:pt modelId="{C3FE6A46-6A94-4B2B-A21C-1CAAC8545581}" type="pres">
      <dgm:prSet presAssocID="{64AA3426-D0E5-4EA1-88EE-4AAF4D6C19DE}" presName="parentLin" presStyleCnt="0"/>
      <dgm:spPr/>
    </dgm:pt>
    <dgm:pt modelId="{427E9FE0-9490-45FF-9AF3-55144C3EBD5B}" type="pres">
      <dgm:prSet presAssocID="{64AA3426-D0E5-4EA1-88EE-4AAF4D6C19DE}" presName="parentLeftMargin" presStyleLbl="node1" presStyleIdx="0" presStyleCnt="4"/>
      <dgm:spPr/>
    </dgm:pt>
    <dgm:pt modelId="{AADDE606-74B2-4C75-A89C-03CCC3B017F6}" type="pres">
      <dgm:prSet presAssocID="{64AA3426-D0E5-4EA1-88EE-4AAF4D6C19D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33FD440-AC34-4A85-BA5F-894D88EB48EE}" type="pres">
      <dgm:prSet presAssocID="{64AA3426-D0E5-4EA1-88EE-4AAF4D6C19DE}" presName="negativeSpace" presStyleCnt="0"/>
      <dgm:spPr/>
    </dgm:pt>
    <dgm:pt modelId="{13B89DE8-CAEF-4082-A7D1-7EF23C9E9FE2}" type="pres">
      <dgm:prSet presAssocID="{64AA3426-D0E5-4EA1-88EE-4AAF4D6C19DE}" presName="childText" presStyleLbl="conFgAcc1" presStyleIdx="1" presStyleCnt="4">
        <dgm:presLayoutVars>
          <dgm:bulletEnabled val="1"/>
        </dgm:presLayoutVars>
      </dgm:prSet>
      <dgm:spPr>
        <a:ln>
          <a:solidFill>
            <a:schemeClr val="tx1"/>
          </a:solidFill>
        </a:ln>
      </dgm:spPr>
    </dgm:pt>
    <dgm:pt modelId="{0511939D-CE74-4506-9643-18DC98DD59A5}" type="pres">
      <dgm:prSet presAssocID="{F48AA81F-F534-44E3-B83D-9C442A1DCACB}" presName="spaceBetweenRectangles" presStyleCnt="0"/>
      <dgm:spPr/>
    </dgm:pt>
    <dgm:pt modelId="{2C38CA98-1A92-4095-9A11-7E028D471358}" type="pres">
      <dgm:prSet presAssocID="{DF68F36C-756C-4B55-9920-DB9936A71A78}" presName="parentLin" presStyleCnt="0"/>
      <dgm:spPr/>
    </dgm:pt>
    <dgm:pt modelId="{BBFC8307-722B-4B3D-B9E9-C4FDE96C5556}" type="pres">
      <dgm:prSet presAssocID="{DF68F36C-756C-4B55-9920-DB9936A71A78}" presName="parentLeftMargin" presStyleLbl="node1" presStyleIdx="1" presStyleCnt="4"/>
      <dgm:spPr/>
    </dgm:pt>
    <dgm:pt modelId="{E522526E-923B-4B96-97C0-5C2280A90A41}" type="pres">
      <dgm:prSet presAssocID="{DF68F36C-756C-4B55-9920-DB9936A71A7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51C7092-FD05-4AA3-92F2-ABC73E75B862}" type="pres">
      <dgm:prSet presAssocID="{DF68F36C-756C-4B55-9920-DB9936A71A78}" presName="negativeSpace" presStyleCnt="0"/>
      <dgm:spPr/>
    </dgm:pt>
    <dgm:pt modelId="{F4D105A3-F8C5-41B0-B548-AF133D758E5E}" type="pres">
      <dgm:prSet presAssocID="{DF68F36C-756C-4B55-9920-DB9936A71A78}" presName="childText" presStyleLbl="conFgAcc1" presStyleIdx="2" presStyleCnt="4">
        <dgm:presLayoutVars>
          <dgm:bulletEnabled val="1"/>
        </dgm:presLayoutVars>
      </dgm:prSet>
      <dgm:spPr>
        <a:ln>
          <a:solidFill>
            <a:schemeClr val="tx1"/>
          </a:solidFill>
        </a:ln>
      </dgm:spPr>
    </dgm:pt>
    <dgm:pt modelId="{F5C42887-D36D-4432-A480-305AEC2B223A}" type="pres">
      <dgm:prSet presAssocID="{EACA3021-3779-4E1D-86AF-9720528080D7}" presName="spaceBetweenRectangles" presStyleCnt="0"/>
      <dgm:spPr/>
    </dgm:pt>
    <dgm:pt modelId="{1B888E78-71DE-42B4-A731-09C36A4086BA}" type="pres">
      <dgm:prSet presAssocID="{EAF9A2AA-FD57-4A88-BCB9-CB33BE6BF7A2}" presName="parentLin" presStyleCnt="0"/>
      <dgm:spPr/>
    </dgm:pt>
    <dgm:pt modelId="{567454EB-5EF5-4681-9D4C-DF95663742AD}" type="pres">
      <dgm:prSet presAssocID="{EAF9A2AA-FD57-4A88-BCB9-CB33BE6BF7A2}" presName="parentLeftMargin" presStyleLbl="node1" presStyleIdx="2" presStyleCnt="4"/>
      <dgm:spPr/>
    </dgm:pt>
    <dgm:pt modelId="{8ACFB2F0-750B-486D-9ADB-1DD0ABE1E75F}" type="pres">
      <dgm:prSet presAssocID="{EAF9A2AA-FD57-4A88-BCB9-CB33BE6BF7A2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73FA4A4E-FA86-4702-9F4C-FD061D780132}" type="pres">
      <dgm:prSet presAssocID="{EAF9A2AA-FD57-4A88-BCB9-CB33BE6BF7A2}" presName="negativeSpace" presStyleCnt="0"/>
      <dgm:spPr/>
    </dgm:pt>
    <dgm:pt modelId="{DF7295C5-24C5-453D-94D9-D9358B497C58}" type="pres">
      <dgm:prSet presAssocID="{EAF9A2AA-FD57-4A88-BCB9-CB33BE6BF7A2}" presName="childText" presStyleLbl="conFgAcc1" presStyleIdx="3" presStyleCnt="4">
        <dgm:presLayoutVars>
          <dgm:bulletEnabled val="1"/>
        </dgm:presLayoutVars>
      </dgm:prSet>
      <dgm:spPr>
        <a:ln>
          <a:solidFill>
            <a:schemeClr val="tx1"/>
          </a:solidFill>
        </a:ln>
      </dgm:spPr>
    </dgm:pt>
  </dgm:ptLst>
  <dgm:cxnLst>
    <dgm:cxn modelId="{966A3A19-84DE-45D7-87EF-B3AB6AF1A4EA}" srcId="{A2685CDB-D093-4DCD-AF74-4CDBEC0B3026}" destId="{EAF9A2AA-FD57-4A88-BCB9-CB33BE6BF7A2}" srcOrd="3" destOrd="0" parTransId="{0454D57C-C52B-47F3-AFBA-D10532C2E8EA}" sibTransId="{145B45A8-799D-472F-B31B-1F82819C5A76}"/>
    <dgm:cxn modelId="{B8C56B1E-D9DD-4E57-A231-8592BCBFF07B}" srcId="{A2685CDB-D093-4DCD-AF74-4CDBEC0B3026}" destId="{DF68F36C-756C-4B55-9920-DB9936A71A78}" srcOrd="2" destOrd="0" parTransId="{32C4DC22-23C5-432E-A1AF-2FE57AC436E3}" sibTransId="{EACA3021-3779-4E1D-86AF-9720528080D7}"/>
    <dgm:cxn modelId="{2842F329-4885-4F10-A888-7F174F390F2A}" type="presOf" srcId="{EAF9A2AA-FD57-4A88-BCB9-CB33BE6BF7A2}" destId="{8ACFB2F0-750B-486D-9ADB-1DD0ABE1E75F}" srcOrd="1" destOrd="0" presId="urn:microsoft.com/office/officeart/2005/8/layout/list1"/>
    <dgm:cxn modelId="{FF4D0336-F10C-4CF8-8B09-9BACDE7DEADB}" srcId="{A2685CDB-D093-4DCD-AF74-4CDBEC0B3026}" destId="{64AA3426-D0E5-4EA1-88EE-4AAF4D6C19DE}" srcOrd="1" destOrd="0" parTransId="{838EE4F4-5C96-4E95-AC18-BE274F726713}" sibTransId="{F48AA81F-F534-44E3-B83D-9C442A1DCACB}"/>
    <dgm:cxn modelId="{6E990F5C-84C7-4D8D-B075-96365C7B256C}" type="presOf" srcId="{EAF9A2AA-FD57-4A88-BCB9-CB33BE6BF7A2}" destId="{567454EB-5EF5-4681-9D4C-DF95663742AD}" srcOrd="0" destOrd="0" presId="urn:microsoft.com/office/officeart/2005/8/layout/list1"/>
    <dgm:cxn modelId="{287B2F46-0D1A-47DB-8703-88BA2908629B}" type="presOf" srcId="{64AA3426-D0E5-4EA1-88EE-4AAF4D6C19DE}" destId="{427E9FE0-9490-45FF-9AF3-55144C3EBD5B}" srcOrd="0" destOrd="0" presId="urn:microsoft.com/office/officeart/2005/8/layout/list1"/>
    <dgm:cxn modelId="{6CC10B4E-F080-4830-9B44-861B20C299DD}" type="presOf" srcId="{DF68F36C-756C-4B55-9920-DB9936A71A78}" destId="{E522526E-923B-4B96-97C0-5C2280A90A41}" srcOrd="1" destOrd="0" presId="urn:microsoft.com/office/officeart/2005/8/layout/list1"/>
    <dgm:cxn modelId="{DBB64F82-CD40-4910-8F87-354ED403DDC3}" type="presOf" srcId="{A2685CDB-D093-4DCD-AF74-4CDBEC0B3026}" destId="{82969DA9-E613-488A-86E0-4E6D0CA67FE3}" srcOrd="0" destOrd="0" presId="urn:microsoft.com/office/officeart/2005/8/layout/list1"/>
    <dgm:cxn modelId="{19123E84-2D5D-425A-B397-8505855666E8}" type="presOf" srcId="{DC293DF6-142B-4041-ACEF-0574FA951F72}" destId="{B0424F1F-9C4E-4FD4-BC84-8D01356F31FF}" srcOrd="1" destOrd="0" presId="urn:microsoft.com/office/officeart/2005/8/layout/list1"/>
    <dgm:cxn modelId="{EEEE178E-6E0D-4A68-9EA1-B72E2D65CA54}" srcId="{A2685CDB-D093-4DCD-AF74-4CDBEC0B3026}" destId="{DC293DF6-142B-4041-ACEF-0574FA951F72}" srcOrd="0" destOrd="0" parTransId="{54FE5622-54A5-4648-AF21-CAFF247D9765}" sibTransId="{384FC313-830B-4845-95CB-AED412BEA1FF}"/>
    <dgm:cxn modelId="{20681B92-A282-4B63-AC2B-99F3466BD41D}" type="presOf" srcId="{DC293DF6-142B-4041-ACEF-0574FA951F72}" destId="{252968B2-3C77-4C86-AE8B-DE1DC00DB8CD}" srcOrd="0" destOrd="0" presId="urn:microsoft.com/office/officeart/2005/8/layout/list1"/>
    <dgm:cxn modelId="{E48AB0A0-D8D7-45AA-B905-7A0B245B24AB}" type="presOf" srcId="{DF68F36C-756C-4B55-9920-DB9936A71A78}" destId="{BBFC8307-722B-4B3D-B9E9-C4FDE96C5556}" srcOrd="0" destOrd="0" presId="urn:microsoft.com/office/officeart/2005/8/layout/list1"/>
    <dgm:cxn modelId="{793259A5-1A98-451A-AA78-D95C2115D7C8}" type="presOf" srcId="{64AA3426-D0E5-4EA1-88EE-4AAF4D6C19DE}" destId="{AADDE606-74B2-4C75-A89C-03CCC3B017F6}" srcOrd="1" destOrd="0" presId="urn:microsoft.com/office/officeart/2005/8/layout/list1"/>
    <dgm:cxn modelId="{A78538E4-2FC9-4559-B46A-A0B4F7EB3403}" type="presParOf" srcId="{82969DA9-E613-488A-86E0-4E6D0CA67FE3}" destId="{DBBA7379-66B0-4382-B4BE-112D0D21E40A}" srcOrd="0" destOrd="0" presId="urn:microsoft.com/office/officeart/2005/8/layout/list1"/>
    <dgm:cxn modelId="{27AF625B-80D5-418E-980A-78F269B0B3B0}" type="presParOf" srcId="{DBBA7379-66B0-4382-B4BE-112D0D21E40A}" destId="{252968B2-3C77-4C86-AE8B-DE1DC00DB8CD}" srcOrd="0" destOrd="0" presId="urn:microsoft.com/office/officeart/2005/8/layout/list1"/>
    <dgm:cxn modelId="{8ED014F1-41FE-46F9-AD4C-77E55A308A4B}" type="presParOf" srcId="{DBBA7379-66B0-4382-B4BE-112D0D21E40A}" destId="{B0424F1F-9C4E-4FD4-BC84-8D01356F31FF}" srcOrd="1" destOrd="0" presId="urn:microsoft.com/office/officeart/2005/8/layout/list1"/>
    <dgm:cxn modelId="{5F8860BA-EE45-47C7-BEE0-EC801415A8D3}" type="presParOf" srcId="{82969DA9-E613-488A-86E0-4E6D0CA67FE3}" destId="{6EB4FEA4-2E8E-4DB5-BA98-0D7C9259C407}" srcOrd="1" destOrd="0" presId="urn:microsoft.com/office/officeart/2005/8/layout/list1"/>
    <dgm:cxn modelId="{43734FB9-B310-4DBB-9F28-F309831B5D35}" type="presParOf" srcId="{82969DA9-E613-488A-86E0-4E6D0CA67FE3}" destId="{2D0FE358-AA83-4CDF-AB5D-39E21824D3BF}" srcOrd="2" destOrd="0" presId="urn:microsoft.com/office/officeart/2005/8/layout/list1"/>
    <dgm:cxn modelId="{5E96E54F-441D-4013-ACF2-70B3CCEAECF0}" type="presParOf" srcId="{82969DA9-E613-488A-86E0-4E6D0CA67FE3}" destId="{20ABD9E3-6130-4A22-B669-025D0AEF46BF}" srcOrd="3" destOrd="0" presId="urn:microsoft.com/office/officeart/2005/8/layout/list1"/>
    <dgm:cxn modelId="{24DC884F-0726-4034-AD99-9056EECF12CB}" type="presParOf" srcId="{82969DA9-E613-488A-86E0-4E6D0CA67FE3}" destId="{C3FE6A46-6A94-4B2B-A21C-1CAAC8545581}" srcOrd="4" destOrd="0" presId="urn:microsoft.com/office/officeart/2005/8/layout/list1"/>
    <dgm:cxn modelId="{2A1BF421-4D13-4442-86F9-F5AAA1066D69}" type="presParOf" srcId="{C3FE6A46-6A94-4B2B-A21C-1CAAC8545581}" destId="{427E9FE0-9490-45FF-9AF3-55144C3EBD5B}" srcOrd="0" destOrd="0" presId="urn:microsoft.com/office/officeart/2005/8/layout/list1"/>
    <dgm:cxn modelId="{51A08664-8C73-4D1B-A1C8-8B6973FA584F}" type="presParOf" srcId="{C3FE6A46-6A94-4B2B-A21C-1CAAC8545581}" destId="{AADDE606-74B2-4C75-A89C-03CCC3B017F6}" srcOrd="1" destOrd="0" presId="urn:microsoft.com/office/officeart/2005/8/layout/list1"/>
    <dgm:cxn modelId="{73794FAD-8792-48B7-AD6F-E49893E38D3F}" type="presParOf" srcId="{82969DA9-E613-488A-86E0-4E6D0CA67FE3}" destId="{233FD440-AC34-4A85-BA5F-894D88EB48EE}" srcOrd="5" destOrd="0" presId="urn:microsoft.com/office/officeart/2005/8/layout/list1"/>
    <dgm:cxn modelId="{5E05B2CB-699D-4584-B0E1-F7ECF803C284}" type="presParOf" srcId="{82969DA9-E613-488A-86E0-4E6D0CA67FE3}" destId="{13B89DE8-CAEF-4082-A7D1-7EF23C9E9FE2}" srcOrd="6" destOrd="0" presId="urn:microsoft.com/office/officeart/2005/8/layout/list1"/>
    <dgm:cxn modelId="{6D82EF11-A6D9-4FFD-B546-AEE3B4BBD8B0}" type="presParOf" srcId="{82969DA9-E613-488A-86E0-4E6D0CA67FE3}" destId="{0511939D-CE74-4506-9643-18DC98DD59A5}" srcOrd="7" destOrd="0" presId="urn:microsoft.com/office/officeart/2005/8/layout/list1"/>
    <dgm:cxn modelId="{E7C7879D-C6F2-4E92-951C-257EA6F8B218}" type="presParOf" srcId="{82969DA9-E613-488A-86E0-4E6D0CA67FE3}" destId="{2C38CA98-1A92-4095-9A11-7E028D471358}" srcOrd="8" destOrd="0" presId="urn:microsoft.com/office/officeart/2005/8/layout/list1"/>
    <dgm:cxn modelId="{27C94217-FDEB-4F13-867D-2E1A5DD84DE8}" type="presParOf" srcId="{2C38CA98-1A92-4095-9A11-7E028D471358}" destId="{BBFC8307-722B-4B3D-B9E9-C4FDE96C5556}" srcOrd="0" destOrd="0" presId="urn:microsoft.com/office/officeart/2005/8/layout/list1"/>
    <dgm:cxn modelId="{CE526817-B478-42E7-B6D6-DB34293C4480}" type="presParOf" srcId="{2C38CA98-1A92-4095-9A11-7E028D471358}" destId="{E522526E-923B-4B96-97C0-5C2280A90A41}" srcOrd="1" destOrd="0" presId="urn:microsoft.com/office/officeart/2005/8/layout/list1"/>
    <dgm:cxn modelId="{FA335977-F097-4985-BA2A-3E26155645C7}" type="presParOf" srcId="{82969DA9-E613-488A-86E0-4E6D0CA67FE3}" destId="{A51C7092-FD05-4AA3-92F2-ABC73E75B862}" srcOrd="9" destOrd="0" presId="urn:microsoft.com/office/officeart/2005/8/layout/list1"/>
    <dgm:cxn modelId="{F9E86B90-4264-48CB-A081-DADDE5C502A8}" type="presParOf" srcId="{82969DA9-E613-488A-86E0-4E6D0CA67FE3}" destId="{F4D105A3-F8C5-41B0-B548-AF133D758E5E}" srcOrd="10" destOrd="0" presId="urn:microsoft.com/office/officeart/2005/8/layout/list1"/>
    <dgm:cxn modelId="{670FD746-6215-4738-B173-CD770A0A11E8}" type="presParOf" srcId="{82969DA9-E613-488A-86E0-4E6D0CA67FE3}" destId="{F5C42887-D36D-4432-A480-305AEC2B223A}" srcOrd="11" destOrd="0" presId="urn:microsoft.com/office/officeart/2005/8/layout/list1"/>
    <dgm:cxn modelId="{E88D996C-0BFC-4E9E-9A8E-76766AB2590A}" type="presParOf" srcId="{82969DA9-E613-488A-86E0-4E6D0CA67FE3}" destId="{1B888E78-71DE-42B4-A731-09C36A4086BA}" srcOrd="12" destOrd="0" presId="urn:microsoft.com/office/officeart/2005/8/layout/list1"/>
    <dgm:cxn modelId="{2037C3B8-5CBA-4484-B1A5-5DB12A1E71B7}" type="presParOf" srcId="{1B888E78-71DE-42B4-A731-09C36A4086BA}" destId="{567454EB-5EF5-4681-9D4C-DF95663742AD}" srcOrd="0" destOrd="0" presId="urn:microsoft.com/office/officeart/2005/8/layout/list1"/>
    <dgm:cxn modelId="{C739DDCA-8DC4-4CAA-8B54-D363A3709BCE}" type="presParOf" srcId="{1B888E78-71DE-42B4-A731-09C36A4086BA}" destId="{8ACFB2F0-750B-486D-9ADB-1DD0ABE1E75F}" srcOrd="1" destOrd="0" presId="urn:microsoft.com/office/officeart/2005/8/layout/list1"/>
    <dgm:cxn modelId="{84B3BF1A-BE3E-4181-8809-621E47B4E3A1}" type="presParOf" srcId="{82969DA9-E613-488A-86E0-4E6D0CA67FE3}" destId="{73FA4A4E-FA86-4702-9F4C-FD061D780132}" srcOrd="13" destOrd="0" presId="urn:microsoft.com/office/officeart/2005/8/layout/list1"/>
    <dgm:cxn modelId="{139686B1-23AB-481D-A07E-EB87991F612E}" type="presParOf" srcId="{82969DA9-E613-488A-86E0-4E6D0CA67FE3}" destId="{DF7295C5-24C5-453D-94D9-D9358B497C58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0FE358-AA83-4CDF-AB5D-39E21824D3BF}">
      <dsp:nvSpPr>
        <dsp:cNvPr id="0" name=""/>
        <dsp:cNvSpPr/>
      </dsp:nvSpPr>
      <dsp:spPr>
        <a:xfrm>
          <a:off x="0" y="403228"/>
          <a:ext cx="9724031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424F1F-9C4E-4FD4-BC84-8D01356F31FF}">
      <dsp:nvSpPr>
        <dsp:cNvPr id="0" name=""/>
        <dsp:cNvSpPr/>
      </dsp:nvSpPr>
      <dsp:spPr>
        <a:xfrm>
          <a:off x="486201" y="63748"/>
          <a:ext cx="6806821" cy="678960"/>
        </a:xfrm>
        <a:prstGeom prst="roundRect">
          <a:avLst/>
        </a:prstGeom>
        <a:solidFill>
          <a:schemeClr val="bg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7282" tIns="0" rIns="257282" bIns="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Objective</a:t>
          </a:r>
          <a:endParaRPr lang="en-IN" sz="2300" kern="1200"/>
        </a:p>
      </dsp:txBody>
      <dsp:txXfrm>
        <a:off x="519345" y="96892"/>
        <a:ext cx="6740533" cy="612672"/>
      </dsp:txXfrm>
    </dsp:sp>
    <dsp:sp modelId="{13B89DE8-CAEF-4082-A7D1-7EF23C9E9FE2}">
      <dsp:nvSpPr>
        <dsp:cNvPr id="0" name=""/>
        <dsp:cNvSpPr/>
      </dsp:nvSpPr>
      <dsp:spPr>
        <a:xfrm>
          <a:off x="0" y="1446508"/>
          <a:ext cx="9724031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DDE606-74B2-4C75-A89C-03CCC3B017F6}">
      <dsp:nvSpPr>
        <dsp:cNvPr id="0" name=""/>
        <dsp:cNvSpPr/>
      </dsp:nvSpPr>
      <dsp:spPr>
        <a:xfrm>
          <a:off x="486201" y="1107028"/>
          <a:ext cx="6806821" cy="678960"/>
        </a:xfrm>
        <a:prstGeom prst="roundRect">
          <a:avLst/>
        </a:prstGeom>
        <a:solidFill>
          <a:schemeClr val="bg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7282" tIns="0" rIns="257282" bIns="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Data Gathering</a:t>
          </a:r>
          <a:endParaRPr lang="en-IN" sz="2300" kern="1200"/>
        </a:p>
      </dsp:txBody>
      <dsp:txXfrm>
        <a:off x="519345" y="1140172"/>
        <a:ext cx="6740533" cy="612672"/>
      </dsp:txXfrm>
    </dsp:sp>
    <dsp:sp modelId="{F4D105A3-F8C5-41B0-B548-AF133D758E5E}">
      <dsp:nvSpPr>
        <dsp:cNvPr id="0" name=""/>
        <dsp:cNvSpPr/>
      </dsp:nvSpPr>
      <dsp:spPr>
        <a:xfrm>
          <a:off x="0" y="2489788"/>
          <a:ext cx="9724031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22526E-923B-4B96-97C0-5C2280A90A41}">
      <dsp:nvSpPr>
        <dsp:cNvPr id="0" name=""/>
        <dsp:cNvSpPr/>
      </dsp:nvSpPr>
      <dsp:spPr>
        <a:xfrm>
          <a:off x="486201" y="2150308"/>
          <a:ext cx="6806821" cy="678960"/>
        </a:xfrm>
        <a:prstGeom prst="roundRect">
          <a:avLst/>
        </a:prstGeom>
        <a:solidFill>
          <a:schemeClr val="bg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7282" tIns="0" rIns="257282" bIns="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Insight</a:t>
          </a:r>
          <a:endParaRPr lang="en-IN" sz="2300" kern="1200"/>
        </a:p>
      </dsp:txBody>
      <dsp:txXfrm>
        <a:off x="519345" y="2183452"/>
        <a:ext cx="6740533" cy="612672"/>
      </dsp:txXfrm>
    </dsp:sp>
    <dsp:sp modelId="{DF7295C5-24C5-453D-94D9-D9358B497C58}">
      <dsp:nvSpPr>
        <dsp:cNvPr id="0" name=""/>
        <dsp:cNvSpPr/>
      </dsp:nvSpPr>
      <dsp:spPr>
        <a:xfrm>
          <a:off x="0" y="3533068"/>
          <a:ext cx="9724031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CFB2F0-750B-486D-9ADB-1DD0ABE1E75F}">
      <dsp:nvSpPr>
        <dsp:cNvPr id="0" name=""/>
        <dsp:cNvSpPr/>
      </dsp:nvSpPr>
      <dsp:spPr>
        <a:xfrm>
          <a:off x="486201" y="3193588"/>
          <a:ext cx="6806821" cy="678960"/>
        </a:xfrm>
        <a:prstGeom prst="roundRect">
          <a:avLst/>
        </a:prstGeom>
        <a:solidFill>
          <a:schemeClr val="bg2">
            <a:lumMod val="7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7282" tIns="0" rIns="257282" bIns="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Conclusion</a:t>
          </a:r>
          <a:endParaRPr lang="en-IN" sz="2300" kern="1200"/>
        </a:p>
      </dsp:txBody>
      <dsp:txXfrm>
        <a:off x="519345" y="3226732"/>
        <a:ext cx="6740533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7382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401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62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690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73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0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640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63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3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710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90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928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Online_Course_Platform_Insights_Enhanced.xlsx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F9761-1FAB-A7A3-AAE7-06B10BD8B3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E5501E-4905-3F1F-0A70-3F205D9A3B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6950BB-252A-1477-88E0-C981F740D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92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D66B2-06E2-31DE-C08C-190D61CF1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>
                <a:solidFill>
                  <a:schemeClr val="tx1"/>
                </a:solidFill>
                <a:ea typeface="+mj-lt"/>
                <a:cs typeface="+mj-lt"/>
              </a:rPr>
              <a:t>Insights </a:t>
            </a:r>
            <a:r>
              <a:rPr lang="en-US" sz="3600" dirty="0">
                <a:solidFill>
                  <a:schemeClr val="tx1"/>
                </a:solidFill>
                <a:ea typeface="+mj-lt"/>
                <a:cs typeface="+mj-lt"/>
              </a:rPr>
              <a:t>: </a:t>
            </a:r>
            <a:r>
              <a:rPr lang="en-US" sz="3600" dirty="0">
                <a:solidFill>
                  <a:schemeClr val="tx1"/>
                </a:solidFill>
              </a:rPr>
              <a:t>What percentage of users prefer free courses over paid ones</a:t>
            </a:r>
            <a:r>
              <a:rPr lang="en-US" sz="3600" dirty="0">
                <a:solidFill>
                  <a:schemeClr val="tx1"/>
                </a:solidFill>
                <a:ea typeface="+mj-lt"/>
                <a:cs typeface="+mj-lt"/>
              </a:rPr>
              <a:t>. </a:t>
            </a:r>
            <a:endParaRPr lang="en-IN" sz="3600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53F0409-55CC-3684-3D82-FAC78D7892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320" y="1737360"/>
            <a:ext cx="5322499" cy="2883705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186D23A-7E8C-BCB7-43C2-E3AB7D328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2824" y="1803995"/>
            <a:ext cx="4697505" cy="275043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E880BAB-4001-73F8-90E5-6E5F945481DF}"/>
              </a:ext>
            </a:extLst>
          </p:cNvPr>
          <p:cNvSpPr txBox="1"/>
          <p:nvPr/>
        </p:nvSpPr>
        <p:spPr>
          <a:xfrm>
            <a:off x="3361765" y="4787152"/>
            <a:ext cx="5181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/>
              <a:t>In India the data reveals that most male users prefer free courses, while a higher percentage of female users tend to enroll in paid courses.</a:t>
            </a:r>
            <a:endParaRPr lang="en-IN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6B705F-0C9C-5D77-A61A-42CBC27A98B0}"/>
              </a:ext>
            </a:extLst>
          </p:cNvPr>
          <p:cNvSpPr txBox="1"/>
          <p:nvPr/>
        </p:nvSpPr>
        <p:spPr>
          <a:xfrm>
            <a:off x="1586754" y="4417820"/>
            <a:ext cx="753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Free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BFE529-C131-2BAF-B3CB-0194C5FC5934}"/>
              </a:ext>
            </a:extLst>
          </p:cNvPr>
          <p:cNvSpPr txBox="1"/>
          <p:nvPr/>
        </p:nvSpPr>
        <p:spPr>
          <a:xfrm>
            <a:off x="10130118" y="4369764"/>
            <a:ext cx="69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Paid</a:t>
            </a:r>
          </a:p>
        </p:txBody>
      </p:sp>
    </p:spTree>
    <p:extLst>
      <p:ext uri="{BB962C8B-B14F-4D97-AF65-F5344CB8AC3E}">
        <p14:creationId xmlns:p14="http://schemas.microsoft.com/office/powerpoint/2010/main" val="3041946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8FDA-DFAF-F1D9-165D-52CA3E714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498" y="294538"/>
            <a:ext cx="10490052" cy="1033669"/>
          </a:xfrm>
        </p:spPr>
        <p:txBody>
          <a:bodyPr>
            <a:noAutofit/>
          </a:bodyPr>
          <a:lstStyle/>
          <a:p>
            <a:pPr algn="ctr">
              <a:spcBef>
                <a:spcPts val="1000"/>
              </a:spcBef>
            </a:pPr>
            <a:r>
              <a:rPr lang="en-US" sz="4000" b="1" u="sng" dirty="0">
                <a:solidFill>
                  <a:schemeClr val="tx1"/>
                </a:solidFill>
                <a:highlight>
                  <a:srgbClr val="C0C0C0"/>
                </a:highlight>
                <a:latin typeface="Arial Rounded MT Bold" panose="020F0704030504030204" pitchFamily="34" charset="0"/>
              </a:rPr>
              <a:t>Conclusion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CFD2B8AA-D006-5DE3-BF96-73A87D822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457200" indent="-457200">
              <a:buAutoNum type="arabicPeriod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9B8FCC-2707-975E-93BE-B91BFF88E968}"/>
              </a:ext>
            </a:extLst>
          </p:cNvPr>
          <p:cNvSpPr txBox="1"/>
          <p:nvPr/>
        </p:nvSpPr>
        <p:spPr>
          <a:xfrm>
            <a:off x="545123" y="1705708"/>
            <a:ext cx="11183815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latin typeface="Arial" panose="020B0604020202020204" pitchFamily="34" charset="0"/>
              </a:rPr>
              <a:t>1</a:t>
            </a:r>
            <a:r>
              <a:rPr lang="en-US" altLang="en-US" b="1" dirty="0">
                <a:latin typeface="Arial" panose="020B0604020202020204" pitchFamily="34" charset="0"/>
              </a:rPr>
              <a:t>.</a:t>
            </a:r>
            <a:r>
              <a:rPr lang="en-US" b="1" dirty="0"/>
              <a:t> How does user engagement vary by device </a:t>
            </a:r>
            <a:r>
              <a:rPr lang="en-US" b="1" dirty="0" err="1"/>
              <a:t>used</a:t>
            </a:r>
            <a:r>
              <a:rPr lang="en-US" dirty="0" err="1"/>
              <a:t>: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platform should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further optimize the mobile learning experience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such as improving UI/UX for smaller screens and enabling offline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access.Invest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mobile-first content design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(short videos, micro-lessons, quizzes) to support and expand this highly engaged user base.</a:t>
            </a:r>
          </a:p>
          <a:p>
            <a:pPr algn="just"/>
            <a:endParaRPr lang="en-US" dirty="0"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b="1" dirty="0">
                <a:latin typeface="Söhne"/>
              </a:rPr>
              <a:t>2.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1" dirty="0"/>
              <a:t>Which month has the most students enrolled</a:t>
            </a:r>
            <a:r>
              <a:rPr lang="en-US" dirty="0"/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Marketing campaigns and course launches should be concentrated around peak enrollment months.  Discounts or promotions can be tested during low-enrollment periods to balance traffic.</a:t>
            </a:r>
          </a:p>
          <a:p>
            <a:pPr algn="just"/>
            <a:endParaRPr lang="en-US" dirty="0"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b="1" dirty="0">
                <a:latin typeface="Söhne"/>
              </a:rPr>
              <a:t>3.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1" dirty="0"/>
              <a:t>Which courses have the highest and lowest average completion rates :</a:t>
            </a:r>
            <a:r>
              <a:rPr lang="en-US" dirty="0"/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the structure of high-performing courses as a model. Provide support (e.g., progress tracking, peer forums) for courses with low completion.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dirty="0"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b="1" dirty="0">
                <a:latin typeface="Söhne"/>
              </a:rPr>
              <a:t>4</a:t>
            </a:r>
            <a:r>
              <a:rPr lang="en-US" dirty="0">
                <a:latin typeface="Söhne"/>
              </a:rPr>
              <a:t>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1" dirty="0"/>
              <a:t>What percentage of users prefer free courses over paid ones 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Free courses are essential for user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acquisition.Offering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few free modules or trials for paid courses could help convert free users into paying customers.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362347B-F611-9364-0762-1C1F709791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291D544-CE14-B763-8DA9-BEFEFE494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9251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395AF-A9F5-E5DA-6D8D-2467CBBAD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06701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US" b="1" u="sng" dirty="0">
                <a:solidFill>
                  <a:schemeClr val="tx1"/>
                </a:solidFill>
                <a:highlight>
                  <a:srgbClr val="C0C0C0"/>
                </a:highlight>
                <a:latin typeface="Arial Rounded MT Bold" panose="020F0704030504030204" pitchFamily="34" charset="0"/>
              </a:rPr>
              <a:t>Final dashboard</a:t>
            </a:r>
            <a:endParaRPr lang="en-IN" b="1" u="sng" dirty="0">
              <a:solidFill>
                <a:schemeClr val="tx1"/>
              </a:solidFill>
              <a:highlight>
                <a:srgbClr val="C0C0C0"/>
              </a:highlight>
              <a:latin typeface="Arial Rounded MT Bold" panose="020F070403050403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B4BB54-332A-D07B-D542-56D02DD8A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1E1548-6B3A-31E4-5763-E52A00761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3304"/>
            <a:ext cx="12191999" cy="576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842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B4886-74FE-9FAC-4460-EAB0DDEEC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IN" b="1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E239B88-238D-A3D2-16B2-192DAF35EE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4824"/>
            <a:ext cx="12192001" cy="631364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7CCAD7-865F-97A8-A735-EBE74AB3D1D5}"/>
              </a:ext>
            </a:extLst>
          </p:cNvPr>
          <p:cNvSpPr txBox="1"/>
          <p:nvPr/>
        </p:nvSpPr>
        <p:spPr>
          <a:xfrm>
            <a:off x="1855694" y="1362243"/>
            <a:ext cx="6096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u="sng" dirty="0">
                <a:highlight>
                  <a:srgbClr val="C0C0C0"/>
                </a:highlight>
                <a:latin typeface="Arial Rounded MT Bold" panose="020F0704030504030204" pitchFamily="34" charset="0"/>
              </a:rPr>
              <a:t>THANK YOU</a:t>
            </a:r>
            <a:endParaRPr lang="en-IN" sz="6600" u="sng" dirty="0">
              <a:highlight>
                <a:srgbClr val="C0C0C0"/>
              </a:highligh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663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8FDA-DFAF-F1D9-165D-52CA3E714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13855"/>
            <a:ext cx="8712000" cy="972000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>
                <a:solidFill>
                  <a:schemeClr val="tx1"/>
                </a:solidFill>
                <a:highlight>
                  <a:srgbClr val="C0C0C0"/>
                </a:highlight>
                <a:latin typeface="Arial Rounded MT Bold" panose="020F0704030504030204" pitchFamily="34" charset="0"/>
              </a:rPr>
              <a:t>AGENDA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5068836"/>
              </p:ext>
            </p:extLst>
          </p:nvPr>
        </p:nvGraphicFramePr>
        <p:xfrm>
          <a:off x="1371599" y="1825139"/>
          <a:ext cx="9724031" cy="417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73173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8FDA-DFAF-F1D9-165D-52CA3E714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>
                <a:solidFill>
                  <a:schemeClr val="tx1"/>
                </a:solidFill>
                <a:highlight>
                  <a:srgbClr val="C0C0C0"/>
                </a:highlight>
                <a:latin typeface="Arial Rounded MT Bold" panose="020F0704030504030204" pitchFamily="34" charset="0"/>
              </a:rPr>
              <a:t>OBJECTIVE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CFD2B8AA-D006-5DE3-BF96-73A87D822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825139"/>
            <a:ext cx="9724031" cy="4583682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US" sz="2200" b="1" dirty="0"/>
              <a:t>To present a comprehensive analysis of the online course platform with a focus on enhancing learner accessibility, improving course engagement through interactive content, evaluating instructor performance and course effectiveness.</a:t>
            </a:r>
            <a:endParaRPr lang="en-US" sz="1700" dirty="0"/>
          </a:p>
          <a:p>
            <a:pPr marL="0" indent="0" algn="just">
              <a:buNone/>
            </a:pPr>
            <a:r>
              <a:rPr lang="en-US" sz="2000" dirty="0"/>
              <a:t>So in this we are majorly focus on below points:</a:t>
            </a:r>
          </a:p>
          <a:p>
            <a:pPr marL="457200" indent="-457200" algn="just">
              <a:buFont typeface="Wingdings 3" charset="2"/>
              <a:buAutoNum type="arabicPeriod"/>
            </a:pPr>
            <a:r>
              <a:rPr lang="en-US" sz="2000" dirty="0"/>
              <a:t>To find out how does user engagement vary by device used.</a:t>
            </a:r>
          </a:p>
          <a:p>
            <a:pPr marL="457200" indent="-457200" algn="just">
              <a:buAutoNum type="arabicPeriod"/>
            </a:pPr>
            <a:r>
              <a:rPr lang="en-US" sz="2000" dirty="0"/>
              <a:t>Check the Month In which there are most Students Enrolled</a:t>
            </a:r>
          </a:p>
          <a:p>
            <a:pPr marL="457200" indent="-457200" algn="just">
              <a:buFont typeface="Arial" panose="020B0604020202020204" pitchFamily="34" charset="0"/>
              <a:buAutoNum type="arabicPeriod"/>
            </a:pPr>
            <a:r>
              <a:rPr lang="en-US" sz="2000" dirty="0"/>
              <a:t>Are learners spending enough time relative to the course duration, and how does this vary across different courses.</a:t>
            </a:r>
          </a:p>
          <a:p>
            <a:pPr marL="457200" indent="-457200" algn="just">
              <a:buFont typeface="Arial" panose="020B0604020202020204" pitchFamily="34" charset="0"/>
              <a:buAutoNum type="arabicPeriod"/>
            </a:pPr>
            <a:r>
              <a:rPr lang="en-US" sz="2000" dirty="0"/>
              <a:t>To find out which courses have the highest and lowest average completion rates, and what does this reveal about learner engagement across different subjects.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260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8FDA-DFAF-F1D9-165D-52CA3E714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>
                <a:solidFill>
                  <a:schemeClr val="tx1"/>
                </a:solidFill>
                <a:highlight>
                  <a:srgbClr val="C0C0C0"/>
                </a:highlight>
                <a:latin typeface="Arial Rounded MT Bold" panose="020F0704030504030204" pitchFamily="34" charset="0"/>
              </a:rPr>
              <a:t>Data Gathering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CFD2B8AA-D006-5DE3-BF96-73A87D822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457200" indent="-457200">
              <a:buAutoNum type="arabicPeriod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76AE1D-E48B-F4FA-3553-842BD1F59050}"/>
              </a:ext>
            </a:extLst>
          </p:cNvPr>
          <p:cNvSpPr txBox="1"/>
          <p:nvPr/>
        </p:nvSpPr>
        <p:spPr>
          <a:xfrm>
            <a:off x="1893795" y="1922929"/>
            <a:ext cx="8100000" cy="57708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data has been acquired from online source in excel format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gathered user activity data from the learning platform,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including: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Device type used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Enrollment dates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Course names and durations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Time spent on courses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Course completion rates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After that I cleaned the data, check the format and remove null values   from it and also check the data type is it in correct form or not.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Then I load the data in power bi and started creating visualization.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I created interactive visuals such as bar charts, donut charts, and line graphs to explore: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Device-based engagement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Monthly enrollments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Time spent vs. course duration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Completion rate comparisons</a:t>
            </a:r>
            <a:b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made trends and anomalies easier to identify.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Raw Data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Link: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  <a:hlinkClick r:id="rId2" action="ppaction://hlinkfile"/>
              </a:rPr>
              <a:t>Online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2" action="ppaction://hlinkfile"/>
              </a:rPr>
              <a:t> course.xml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224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8FDA-DFAF-F1D9-165D-52CA3E714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16" y="-273733"/>
            <a:ext cx="11737380" cy="1601940"/>
          </a:xfrm>
        </p:spPr>
        <p:txBody>
          <a:bodyPr>
            <a:noAutofit/>
          </a:bodyPr>
          <a:lstStyle/>
          <a:p>
            <a:pPr algn="ctr"/>
            <a:br>
              <a:rPr lang="en-US" sz="3200" dirty="0">
                <a:solidFill>
                  <a:schemeClr val="tx1"/>
                </a:solidFill>
                <a:ea typeface="+mj-lt"/>
                <a:cs typeface="+mj-lt"/>
              </a:rPr>
            </a:br>
            <a:r>
              <a:rPr lang="en-US" sz="3200" b="1" u="sng" dirty="0">
                <a:solidFill>
                  <a:schemeClr val="tx1"/>
                </a:solidFill>
                <a:ea typeface="+mj-lt"/>
                <a:cs typeface="+mj-lt"/>
              </a:rPr>
              <a:t>Insights</a:t>
            </a:r>
            <a:r>
              <a:rPr lang="en-US" sz="3200" dirty="0">
                <a:solidFill>
                  <a:schemeClr val="tx1"/>
                </a:solidFill>
                <a:ea typeface="+mj-lt"/>
                <a:cs typeface="+mj-lt"/>
              </a:rPr>
              <a:t>: </a:t>
            </a:r>
            <a:r>
              <a:rPr lang="en-US" sz="3200" dirty="0">
                <a:solidFill>
                  <a:schemeClr val="tx1"/>
                </a:solidFill>
              </a:rPr>
              <a:t>To find out how does user engagement vary by device used.</a:t>
            </a:r>
            <a:br>
              <a:rPr lang="en-US" sz="3200" dirty="0">
                <a:solidFill>
                  <a:schemeClr val="tx1"/>
                </a:solidFill>
              </a:rPr>
            </a:br>
            <a:endParaRPr lang="en-US" sz="3200" dirty="0">
              <a:solidFill>
                <a:schemeClr val="tx1"/>
              </a:solidFill>
              <a:ea typeface="+mj-lt"/>
              <a:cs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F44412-E040-9EDD-BD21-2B65205FEF3F}"/>
              </a:ext>
            </a:extLst>
          </p:cNvPr>
          <p:cNvSpPr txBox="1"/>
          <p:nvPr/>
        </p:nvSpPr>
        <p:spPr>
          <a:xfrm>
            <a:off x="7620000" y="2429435"/>
            <a:ext cx="44729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Mobile users demonstrate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efficient learning behavior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completing more courses despite shorter or more frequent sessions.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This suggests that mobile learners are   purpose-driven and benefit from the flexibility and accessibility of on-the-go learning.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84ABC4B-4D8B-A494-DDB7-CB93299ED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" y="2025304"/>
            <a:ext cx="6981181" cy="403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564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8FDA-DFAF-F1D9-165D-52CA3E714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16" y="-273733"/>
            <a:ext cx="11737380" cy="1601940"/>
          </a:xfrm>
        </p:spPr>
        <p:txBody>
          <a:bodyPr>
            <a:noAutofit/>
          </a:bodyPr>
          <a:lstStyle/>
          <a:p>
            <a:pPr algn="ctr"/>
            <a:br>
              <a:rPr lang="en-US" sz="3200" dirty="0">
                <a:solidFill>
                  <a:schemeClr val="tx1"/>
                </a:solidFill>
                <a:ea typeface="+mj-lt"/>
                <a:cs typeface="+mj-lt"/>
              </a:rPr>
            </a:br>
            <a:r>
              <a:rPr lang="en-US" sz="3200" b="1" u="sng" dirty="0">
                <a:solidFill>
                  <a:schemeClr val="tx1"/>
                </a:solidFill>
                <a:ea typeface="+mj-lt"/>
                <a:cs typeface="+mj-lt"/>
              </a:rPr>
              <a:t>Insights</a:t>
            </a:r>
            <a:r>
              <a:rPr lang="en-US" sz="3200" dirty="0">
                <a:solidFill>
                  <a:schemeClr val="tx1"/>
                </a:solidFill>
                <a:ea typeface="+mj-lt"/>
                <a:cs typeface="+mj-lt"/>
              </a:rPr>
              <a:t>: </a:t>
            </a:r>
            <a:r>
              <a:rPr lang="en-US" sz="3200" dirty="0">
                <a:solidFill>
                  <a:schemeClr val="tx1"/>
                </a:solidFill>
              </a:rPr>
              <a:t>Check the Month In which there are most Students Enrolled</a:t>
            </a:r>
            <a:r>
              <a:rPr lang="en-US" sz="3200" dirty="0">
                <a:solidFill>
                  <a:schemeClr val="tx1"/>
                </a:solidFill>
                <a:ea typeface="+mj-lt"/>
                <a:cs typeface="+mj-lt"/>
              </a:rPr>
              <a:t>.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CFD2B8AA-D006-5DE3-BF96-73A87D822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8453" y="2061882"/>
            <a:ext cx="4283544" cy="2484000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endParaRPr lang="en-US" sz="2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Spikes in enrollment may occur in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January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(New Year resolutions),</a:t>
            </a: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May-J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(mid-year career shifts), or </a:t>
            </a: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October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(academic year alignments).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Drop-offs may appear in holiday-heavy months like August.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8A6A27-F314-2B9A-E079-E66E4E3A9E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5" t="18534" r="36568" b="5671"/>
          <a:stretch/>
        </p:blipFill>
        <p:spPr>
          <a:xfrm>
            <a:off x="0" y="1597432"/>
            <a:ext cx="7275611" cy="509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846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8FDA-DFAF-F1D9-165D-52CA3E714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583" y="0"/>
            <a:ext cx="10502967" cy="1328207"/>
          </a:xfrm>
        </p:spPr>
        <p:txBody>
          <a:bodyPr>
            <a:noAutofit/>
          </a:bodyPr>
          <a:lstStyle/>
          <a:p>
            <a:pPr>
              <a:spcBef>
                <a:spcPts val="1000"/>
              </a:spcBef>
            </a:pPr>
            <a:br>
              <a:rPr lang="en-US" sz="2800" dirty="0">
                <a:solidFill>
                  <a:schemeClr val="tx1"/>
                </a:solidFill>
                <a:ea typeface="+mj-lt"/>
                <a:cs typeface="+mj-lt"/>
              </a:rPr>
            </a:br>
            <a:r>
              <a:rPr lang="en-US" sz="2800" b="1" u="sng" dirty="0">
                <a:solidFill>
                  <a:schemeClr val="tx1"/>
                </a:solidFill>
                <a:ea typeface="+mj-lt"/>
                <a:cs typeface="+mj-lt"/>
              </a:rPr>
              <a:t>Insights</a:t>
            </a:r>
            <a:r>
              <a:rPr lang="en-US" sz="2800" dirty="0">
                <a:solidFill>
                  <a:schemeClr val="tx1"/>
                </a:solidFill>
                <a:ea typeface="+mj-lt"/>
                <a:cs typeface="+mj-lt"/>
              </a:rPr>
              <a:t> : </a:t>
            </a:r>
            <a:r>
              <a:rPr lang="en-US" sz="2800" dirty="0">
                <a:solidFill>
                  <a:schemeClr val="tx1"/>
                </a:solidFill>
              </a:rPr>
              <a:t>Are learners spending enough time relative to the course duration, and how does this vary across different courses.</a:t>
            </a:r>
            <a:br>
              <a:rPr lang="en-US" sz="3200" dirty="0">
                <a:solidFill>
                  <a:schemeClr val="tx1"/>
                </a:solidFill>
              </a:rPr>
            </a:br>
            <a:endParaRPr lang="en-US" sz="3200" dirty="0">
              <a:solidFill>
                <a:schemeClr val="tx1"/>
              </a:solidFill>
              <a:ea typeface="+mj-lt"/>
              <a:cs typeface="+mj-lt"/>
            </a:endParaRP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CFD2B8AA-D006-5DE3-BF96-73A87D822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457200" indent="-457200">
              <a:buAutoNum type="arabicPeriod"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01793A1-48B5-F93C-EF80-792AC8FBCB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3" t="19368" r="32133" b="22876"/>
          <a:stretch/>
        </p:blipFill>
        <p:spPr>
          <a:xfrm>
            <a:off x="-1" y="1590741"/>
            <a:ext cx="7342095" cy="52448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59A543-673E-D7AE-1716-0120E424169E}"/>
              </a:ext>
            </a:extLst>
          </p:cNvPr>
          <p:cNvSpPr txBox="1"/>
          <p:nvPr/>
        </p:nvSpPr>
        <p:spPr>
          <a:xfrm>
            <a:off x="7813964" y="2650706"/>
            <a:ext cx="409170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Some long-duration courses like AWS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Cloud,Data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Science and Machine Learning may have lower average watch times, indicating poor engagement or content fatigue.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Shorter, interactive courses like Excel and Graphic Design see higher completion and engagement rates.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9540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8FDA-DFAF-F1D9-165D-52CA3E714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6" cy="1590741"/>
          </a:xfrm>
        </p:spPr>
        <p:txBody>
          <a:bodyPr>
            <a:noAutofit/>
          </a:bodyPr>
          <a:lstStyle/>
          <a:p>
            <a:pPr>
              <a:spcBef>
                <a:spcPts val="1000"/>
              </a:spcBef>
            </a:pPr>
            <a:r>
              <a:rPr lang="en-US" sz="3200" b="1" u="sng" dirty="0">
                <a:solidFill>
                  <a:schemeClr val="tx1"/>
                </a:solidFill>
                <a:ea typeface="+mj-lt"/>
                <a:cs typeface="+mj-lt"/>
              </a:rPr>
              <a:t>Insights </a:t>
            </a:r>
            <a:r>
              <a:rPr lang="en-US" sz="3200" dirty="0">
                <a:solidFill>
                  <a:schemeClr val="tx1"/>
                </a:solidFill>
                <a:ea typeface="+mj-lt"/>
                <a:cs typeface="+mj-lt"/>
              </a:rPr>
              <a:t>: </a:t>
            </a:r>
            <a:r>
              <a:rPr lang="en-US" sz="3200" dirty="0">
                <a:solidFill>
                  <a:schemeClr val="tx1"/>
                </a:solidFill>
              </a:rPr>
              <a:t>To find out which courses have the highest and lowest average completion rates.</a:t>
            </a:r>
            <a:br>
              <a:rPr lang="en-US" sz="3200" dirty="0">
                <a:solidFill>
                  <a:schemeClr val="tx1"/>
                </a:solidFill>
              </a:rPr>
            </a:b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CFD2B8AA-D006-5DE3-BF96-73A87D822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17" y="2163214"/>
            <a:ext cx="4742330" cy="38879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457200" indent="-457200">
              <a:buAutoNum type="arabicPeriod"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8AD0CA-B35A-82DA-667E-5399A3EF9A1A}"/>
              </a:ext>
            </a:extLst>
          </p:cNvPr>
          <p:cNvSpPr txBox="1"/>
          <p:nvPr/>
        </p:nvSpPr>
        <p:spPr>
          <a:xfrm>
            <a:off x="8907556" y="2402542"/>
            <a:ext cx="31376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 completion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Often in short-term or skill-based courses (e.g., Java , </a:t>
            </a:r>
            <a:r>
              <a:rPr lang="en-US" altLang="en-US" dirty="0">
                <a:latin typeface="Arial" panose="020B0604020202020204" pitchFamily="34" charset="0"/>
              </a:rPr>
              <a:t>Digital Marketing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Low completion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May occur in theory-heavy or long-term certifications like(Data Science and Python).</a:t>
            </a:r>
          </a:p>
          <a:p>
            <a:endParaRPr lang="en-IN" dirty="0"/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802AD327-CBD4-B6DF-23F6-7608C9A028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35CA97-2135-D5CD-3A43-897FB9EE2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407"/>
            <a:ext cx="8579224" cy="496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008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8FDA-DFAF-F1D9-165D-52CA3E714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888" y="255793"/>
            <a:ext cx="11716999" cy="1072414"/>
          </a:xfrm>
        </p:spPr>
        <p:txBody>
          <a:bodyPr>
            <a:noAutofit/>
          </a:bodyPr>
          <a:lstStyle/>
          <a:p>
            <a:pPr>
              <a:spcBef>
                <a:spcPts val="1000"/>
              </a:spcBef>
            </a:pPr>
            <a:r>
              <a:rPr lang="en-US" sz="3200" b="1" u="sng" dirty="0">
                <a:solidFill>
                  <a:schemeClr val="tx1"/>
                </a:solidFill>
                <a:ea typeface="+mj-lt"/>
                <a:cs typeface="+mj-lt"/>
              </a:rPr>
              <a:t>Insights </a:t>
            </a:r>
            <a:r>
              <a:rPr lang="en-US" sz="3200" dirty="0">
                <a:solidFill>
                  <a:schemeClr val="tx1"/>
                </a:solidFill>
                <a:ea typeface="+mj-lt"/>
                <a:cs typeface="+mj-lt"/>
              </a:rPr>
              <a:t>: </a:t>
            </a:r>
            <a:r>
              <a:rPr lang="en-US" sz="3200" dirty="0">
                <a:solidFill>
                  <a:schemeClr val="tx1"/>
                </a:solidFill>
              </a:rPr>
              <a:t>What percentage of users prefer free courses over paid ones</a:t>
            </a:r>
            <a:r>
              <a:rPr lang="en-US" sz="3200" dirty="0">
                <a:solidFill>
                  <a:schemeClr val="tx1"/>
                </a:solidFill>
                <a:ea typeface="+mj-lt"/>
                <a:cs typeface="+mj-lt"/>
              </a:rPr>
              <a:t>. 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CFD2B8AA-D006-5DE3-BF96-73A87D822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163214"/>
            <a:ext cx="9801522" cy="383834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457200" indent="-457200">
              <a:buAutoNum type="arabicPeriod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17980A-B71B-C1D8-ADE8-A3544EE486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9" t="18855" r="32180" b="21488"/>
          <a:stretch/>
        </p:blipFill>
        <p:spPr>
          <a:xfrm>
            <a:off x="5298" y="1584000"/>
            <a:ext cx="7091122" cy="5274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AD316B-D7B4-670F-8EF0-AF83DAB85796}"/>
              </a:ext>
            </a:extLst>
          </p:cNvPr>
          <p:cNvSpPr txBox="1"/>
          <p:nvPr/>
        </p:nvSpPr>
        <p:spPr>
          <a:xfrm>
            <a:off x="7862047" y="2922494"/>
            <a:ext cx="35500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large portion of users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likely prefer free courses, especially new users.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Paid courses might show higher completion due to the commitment involved.</a:t>
            </a:r>
          </a:p>
        </p:txBody>
      </p:sp>
    </p:spTree>
    <p:extLst>
      <p:ext uri="{BB962C8B-B14F-4D97-AF65-F5344CB8AC3E}">
        <p14:creationId xmlns:p14="http://schemas.microsoft.com/office/powerpoint/2010/main" val="197746213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18172</TotalTime>
  <Words>739</Words>
  <Application>Microsoft Office PowerPoint</Application>
  <PresentationFormat>Widescreen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 Rounded MT Bold</vt:lpstr>
      <vt:lpstr>Calibri</vt:lpstr>
      <vt:lpstr>Calibri Light</vt:lpstr>
      <vt:lpstr>Söhne</vt:lpstr>
      <vt:lpstr>Wingdings</vt:lpstr>
      <vt:lpstr>Wingdings 3</vt:lpstr>
      <vt:lpstr>Retrospect</vt:lpstr>
      <vt:lpstr>PowerPoint Presentation</vt:lpstr>
      <vt:lpstr>AGENDA</vt:lpstr>
      <vt:lpstr>OBJECTIVE</vt:lpstr>
      <vt:lpstr>Data Gathering</vt:lpstr>
      <vt:lpstr> Insights: To find out how does user engagement vary by device used. </vt:lpstr>
      <vt:lpstr> Insights: Check the Month In which there are most Students Enrolled.</vt:lpstr>
      <vt:lpstr> Insights : Are learners spending enough time relative to the course duration, and how does this vary across different courses. </vt:lpstr>
      <vt:lpstr>Insights : To find out which courses have the highest and lowest average completion rates. </vt:lpstr>
      <vt:lpstr>Insights : What percentage of users prefer free courses over paid ones. </vt:lpstr>
      <vt:lpstr>Insights : What percentage of users prefer free courses over paid ones. </vt:lpstr>
      <vt:lpstr>Conclusion</vt:lpstr>
      <vt:lpstr>Final dashboard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Welcome Rohit</dc:creator>
  <cp:lastModifiedBy>Abhishek Sharma</cp:lastModifiedBy>
  <cp:revision>510</cp:revision>
  <dcterms:created xsi:type="dcterms:W3CDTF">2024-05-18T11:20:39Z</dcterms:created>
  <dcterms:modified xsi:type="dcterms:W3CDTF">2025-05-16T09:39:29Z</dcterms:modified>
</cp:coreProperties>
</file>